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ssistant Bold" pitchFamily="2" charset="-79"/>
      <p:regular r:id="rId17"/>
      <p:bold r:id="rId18"/>
    </p:embeddedFont>
    <p:embeddedFont>
      <p:font typeface="Assistant Regular" pitchFamily="2" charset="-79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rmorant Garamond Bold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Light" panose="020B03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80" autoAdjust="0"/>
  </p:normalViewPr>
  <p:slideViewPr>
    <p:cSldViewPr>
      <p:cViewPr varScale="1">
        <p:scale>
          <a:sx n="81" d="100"/>
          <a:sy n="81" d="100"/>
        </p:scale>
        <p:origin x="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351622" y="-590550"/>
            <a:ext cx="4419600" cy="11468100"/>
          </a:xfrm>
          <a:prstGeom prst="rect">
            <a:avLst/>
          </a:prstGeom>
          <a:solidFill>
            <a:srgbClr val="D4C0AB"/>
          </a:solidFill>
        </p:spPr>
      </p:sp>
      <p:sp>
        <p:nvSpPr>
          <p:cNvPr id="3" name="AutoShape 3"/>
          <p:cNvSpPr/>
          <p:nvPr/>
        </p:nvSpPr>
        <p:spPr>
          <a:xfrm>
            <a:off x="8184899" y="9229725"/>
            <a:ext cx="9182100" cy="28575"/>
          </a:xfrm>
          <a:prstGeom prst="rect">
            <a:avLst/>
          </a:prstGeom>
          <a:solidFill>
            <a:srgbClr val="342D2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9622" y="361785"/>
            <a:ext cx="2659324" cy="18803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3000"/>
          </a:blip>
          <a:srcRect l="4789" t="11283" r="4789"/>
          <a:stretch>
            <a:fillRect/>
          </a:stretch>
        </p:blipFill>
        <p:spPr>
          <a:xfrm>
            <a:off x="4964957" y="1690172"/>
            <a:ext cx="12747098" cy="7232213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98339" y="6914908"/>
            <a:ext cx="8945661" cy="2658842"/>
          </a:xfrm>
          <a:prstGeom prst="rect">
            <a:avLst/>
          </a:prstGeom>
          <a:solidFill>
            <a:srgbClr val="D4C0AB">
              <a:alpha val="48627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399622" y="7321553"/>
            <a:ext cx="10309807" cy="201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552"/>
              </a:lnSpc>
            </a:pPr>
            <a:r>
              <a:rPr lang="en-US" sz="14400" b="1" i="0" spc="-359">
                <a:solidFill>
                  <a:srgbClr val="342D29"/>
                </a:solidFill>
                <a:latin typeface="Cormorant Garamond Bold"/>
              </a:rPr>
              <a:t>Bauska Live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3944" y="9281405"/>
            <a:ext cx="541811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Open Sans Light"/>
              </a:rPr>
              <a:t>BAUSKAS LITTLE HELPERS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100" y="386408"/>
            <a:ext cx="9994306" cy="50375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93094" y="5423926"/>
            <a:ext cx="9428517" cy="48132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74533" y="0"/>
            <a:ext cx="7658100" cy="10515600"/>
          </a:xfrm>
          <a:prstGeom prst="rect">
            <a:avLst/>
          </a:prstGeom>
          <a:solidFill>
            <a:srgbClr val="D4C0AB"/>
          </a:solidFill>
        </p:spPr>
      </p:sp>
      <p:grpSp>
        <p:nvGrpSpPr>
          <p:cNvPr id="3" name="Group 3"/>
          <p:cNvGrpSpPr/>
          <p:nvPr/>
        </p:nvGrpSpPr>
        <p:grpSpPr>
          <a:xfrm>
            <a:off x="8509825" y="335526"/>
            <a:ext cx="2102874" cy="210287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EFE5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045354" y="5600700"/>
            <a:ext cx="32971" cy="1905000"/>
          </a:xfrm>
          <a:prstGeom prst="rect">
            <a:avLst/>
          </a:prstGeom>
          <a:solidFill>
            <a:srgbClr val="342D29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8097" y="190381"/>
            <a:ext cx="7729027" cy="54103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509825" y="3154926"/>
            <a:ext cx="2102874" cy="210287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EFE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509825" y="5764776"/>
            <a:ext cx="2102874" cy="210287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EFE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509825" y="8206863"/>
            <a:ext cx="2102874" cy="210287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EFE5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65937" y="691638"/>
            <a:ext cx="1390650" cy="139065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74066" y="3419168"/>
            <a:ext cx="1574391" cy="157439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r="2651"/>
          <a:stretch>
            <a:fillRect/>
          </a:stretch>
        </p:blipFill>
        <p:spPr>
          <a:xfrm>
            <a:off x="8865937" y="6115050"/>
            <a:ext cx="1353779" cy="13906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684962" y="8206863"/>
            <a:ext cx="1752600" cy="1752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158479" y="567813"/>
            <a:ext cx="3425269" cy="169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0" i="0">
                <a:solidFill>
                  <a:srgbClr val="342D29"/>
                </a:solidFill>
                <a:latin typeface="Assistant Regular"/>
              </a:rPr>
              <a:t>Official Bauska's social media marketing channel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58479" y="3046853"/>
            <a:ext cx="3425269" cy="22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0" i="0">
                <a:solidFill>
                  <a:srgbClr val="342D29"/>
                </a:solidFill>
                <a:latin typeface="Assistant Regular"/>
              </a:rPr>
              <a:t>Funds from Bauska’s municipality to invest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58479" y="8705850"/>
            <a:ext cx="3425269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0" i="0">
                <a:solidFill>
                  <a:srgbClr val="342D29"/>
                </a:solidFill>
                <a:latin typeface="Assistant Regular"/>
              </a:rPr>
              <a:t>A "city'' Live movement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58479" y="6263763"/>
            <a:ext cx="3425269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0" i="0">
                <a:solidFill>
                  <a:srgbClr val="342D29"/>
                </a:solidFill>
                <a:latin typeface="Assistant Regular"/>
              </a:rPr>
              <a:t>Facebook or Google marketing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24200" y="5466037"/>
            <a:ext cx="8305800" cy="3357205"/>
          </a:xfrm>
          <a:prstGeom prst="rect">
            <a:avLst/>
          </a:prstGeom>
          <a:solidFill>
            <a:srgbClr val="D4C0AB"/>
          </a:solidFill>
        </p:spPr>
      </p:sp>
      <p:sp>
        <p:nvSpPr>
          <p:cNvPr id="3" name="AutoShape 3"/>
          <p:cNvSpPr/>
          <p:nvPr/>
        </p:nvSpPr>
        <p:spPr>
          <a:xfrm>
            <a:off x="1981200" y="9229725"/>
            <a:ext cx="6324600" cy="28575"/>
          </a:xfrm>
          <a:prstGeom prst="rect">
            <a:avLst/>
          </a:prstGeom>
          <a:solidFill>
            <a:srgbClr val="342D2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30614" y="0"/>
            <a:ext cx="9857386" cy="55447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18952" y="4991809"/>
            <a:ext cx="8624752" cy="51236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3068">
            <a:off x="4015080" y="2810490"/>
            <a:ext cx="3045868" cy="8362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8620684">
            <a:off x="9823083" y="7210330"/>
            <a:ext cx="2964724" cy="8139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3087249">
            <a:off x="2757219" y="3245176"/>
            <a:ext cx="2343089" cy="58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0" i="0">
                <a:solidFill>
                  <a:srgbClr val="000000"/>
                </a:solidFill>
                <a:latin typeface="Open Sans"/>
              </a:rPr>
              <a:t>work </a:t>
            </a:r>
          </a:p>
        </p:txBody>
      </p:sp>
      <p:sp>
        <p:nvSpPr>
          <p:cNvPr id="9" name="TextBox 9"/>
          <p:cNvSpPr txBox="1"/>
          <p:nvPr/>
        </p:nvSpPr>
        <p:spPr>
          <a:xfrm rot="-2103946">
            <a:off x="4293781" y="2375519"/>
            <a:ext cx="1068956" cy="62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Light"/>
              </a:rPr>
              <a:t>work</a:t>
            </a:r>
          </a:p>
        </p:txBody>
      </p:sp>
      <p:sp>
        <p:nvSpPr>
          <p:cNvPr id="10" name="TextBox 10"/>
          <p:cNvSpPr txBox="1"/>
          <p:nvPr/>
        </p:nvSpPr>
        <p:spPr>
          <a:xfrm rot="-509319">
            <a:off x="5470344" y="1812128"/>
            <a:ext cx="1453915" cy="600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Open Sans Light"/>
              </a:rPr>
              <a:t>work</a:t>
            </a:r>
          </a:p>
        </p:txBody>
      </p:sp>
      <p:sp>
        <p:nvSpPr>
          <p:cNvPr id="11" name="TextBox 11"/>
          <p:cNvSpPr txBox="1"/>
          <p:nvPr/>
        </p:nvSpPr>
        <p:spPr>
          <a:xfrm rot="6705645">
            <a:off x="11600426" y="6864070"/>
            <a:ext cx="2343089" cy="58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0" i="0">
                <a:solidFill>
                  <a:srgbClr val="000000"/>
                </a:solidFill>
                <a:latin typeface="Open Sans"/>
              </a:rPr>
              <a:t>work </a:t>
            </a:r>
          </a:p>
        </p:txBody>
      </p:sp>
      <p:sp>
        <p:nvSpPr>
          <p:cNvPr id="12" name="TextBox 12"/>
          <p:cNvSpPr txBox="1"/>
          <p:nvPr/>
        </p:nvSpPr>
        <p:spPr>
          <a:xfrm rot="8266719">
            <a:off x="10916999" y="7855714"/>
            <a:ext cx="2343089" cy="58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0" i="0">
                <a:solidFill>
                  <a:srgbClr val="000000"/>
                </a:solidFill>
                <a:latin typeface="Open Sans"/>
              </a:rPr>
              <a:t>work </a:t>
            </a:r>
          </a:p>
        </p:txBody>
      </p:sp>
      <p:sp>
        <p:nvSpPr>
          <p:cNvPr id="13" name="TextBox 13"/>
          <p:cNvSpPr txBox="1"/>
          <p:nvPr/>
        </p:nvSpPr>
        <p:spPr>
          <a:xfrm rot="9826807">
            <a:off x="9862250" y="8562605"/>
            <a:ext cx="2343089" cy="58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0" i="0">
                <a:solidFill>
                  <a:srgbClr val="000000"/>
                </a:solidFill>
                <a:latin typeface="Open Sans"/>
              </a:rPr>
              <a:t>work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350" y="1000125"/>
            <a:ext cx="9182100" cy="28575"/>
          </a:xfrm>
          <a:prstGeom prst="rect">
            <a:avLst/>
          </a:prstGeom>
          <a:solidFill>
            <a:srgbClr val="342D29"/>
          </a:solidFill>
        </p:spPr>
      </p:sp>
      <p:sp>
        <p:nvSpPr>
          <p:cNvPr id="3" name="AutoShape 3"/>
          <p:cNvSpPr/>
          <p:nvPr/>
        </p:nvSpPr>
        <p:spPr>
          <a:xfrm>
            <a:off x="6477000" y="476250"/>
            <a:ext cx="9486900" cy="10248900"/>
          </a:xfrm>
          <a:prstGeom prst="rect">
            <a:avLst/>
          </a:prstGeom>
          <a:solidFill>
            <a:srgbClr val="D4C0A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11887" b="11887"/>
          <a:stretch>
            <a:fillRect/>
          </a:stretch>
        </p:blipFill>
        <p:spPr>
          <a:xfrm>
            <a:off x="7048500" y="-800100"/>
            <a:ext cx="11544300" cy="8763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2438" y="2876550"/>
            <a:ext cx="4575966" cy="554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b="0" i="0">
                <a:solidFill>
                  <a:srgbClr val="342D29"/>
                </a:solidFill>
                <a:latin typeface="Assistant Regular"/>
              </a:rPr>
              <a:t>- Time management is key;</a:t>
            </a:r>
          </a:p>
          <a:p>
            <a:pPr>
              <a:lnSpc>
                <a:spcPts val="4900"/>
              </a:lnSpc>
            </a:pPr>
            <a:r>
              <a:rPr lang="en-US" sz="3500" b="0" i="0">
                <a:solidFill>
                  <a:srgbClr val="342D29"/>
                </a:solidFill>
                <a:latin typeface="Assistant Regular"/>
              </a:rPr>
              <a:t>- PLANNING! </a:t>
            </a:r>
          </a:p>
          <a:p>
            <a:pPr>
              <a:lnSpc>
                <a:spcPts val="4900"/>
              </a:lnSpc>
            </a:pPr>
            <a:r>
              <a:rPr lang="en-US" sz="3500" b="0" i="0">
                <a:solidFill>
                  <a:srgbClr val="342D29"/>
                </a:solidFill>
                <a:latin typeface="Assistant Regular"/>
              </a:rPr>
              <a:t>- Back-up plan ;</a:t>
            </a:r>
          </a:p>
          <a:p>
            <a:pPr>
              <a:lnSpc>
                <a:spcPts val="4900"/>
              </a:lnSpc>
            </a:pPr>
            <a:r>
              <a:rPr lang="en-US" sz="3500" b="0" i="0">
                <a:solidFill>
                  <a:srgbClr val="342D29"/>
                </a:solidFill>
                <a:latin typeface="Assistant Regular"/>
              </a:rPr>
              <a:t>- It is not enough with JUST an  idea;</a:t>
            </a:r>
          </a:p>
          <a:p>
            <a:pPr>
              <a:lnSpc>
                <a:spcPts val="4900"/>
              </a:lnSpc>
            </a:pPr>
            <a:endParaRPr lang="en-US" sz="3500" b="0" i="0">
              <a:solidFill>
                <a:srgbClr val="342D29"/>
              </a:solidFill>
              <a:latin typeface="Assistant Regular"/>
            </a:endParaRPr>
          </a:p>
          <a:p>
            <a:pPr>
              <a:lnSpc>
                <a:spcPts val="4900"/>
              </a:lnSpc>
            </a:pPr>
            <a:endParaRPr lang="en-US" sz="3500" b="0" i="0">
              <a:solidFill>
                <a:srgbClr val="342D29"/>
              </a:solidFill>
              <a:latin typeface="Assistant Regular"/>
            </a:endParaRPr>
          </a:p>
          <a:p>
            <a:pPr>
              <a:lnSpc>
                <a:spcPts val="4900"/>
              </a:lnSpc>
            </a:pPr>
            <a:endParaRPr lang="en-US" sz="3500" b="0" i="0">
              <a:solidFill>
                <a:srgbClr val="342D29"/>
              </a:solidFill>
              <a:latin typeface="Assistant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133350" y="1009650"/>
            <a:ext cx="6439424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i="0" spc="64">
                <a:solidFill>
                  <a:srgbClr val="342D29"/>
                </a:solidFill>
                <a:latin typeface="Assistant Bold"/>
              </a:rPr>
              <a:t>LESSONS=  LEARNED!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0476" y="8483600"/>
            <a:ext cx="1558342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i="0" spc="56">
                <a:solidFill>
                  <a:srgbClr val="342D29"/>
                </a:solidFill>
                <a:latin typeface="Assistant Bold"/>
              </a:rPr>
              <a:t>TEAM WORK! TEAM WORK! TEAM WORK!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05334" y="1453193"/>
            <a:ext cx="2755634" cy="27556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453193"/>
            <a:ext cx="2749893" cy="27556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24500" y="1453193"/>
            <a:ext cx="2755634" cy="27556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42292" y="1453193"/>
            <a:ext cx="2752761" cy="27556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5822614"/>
            <a:ext cx="2749893" cy="275276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l="3536" r="3536"/>
          <a:stretch>
            <a:fillRect/>
          </a:stretch>
        </p:blipFill>
        <p:spPr>
          <a:xfrm>
            <a:off x="5527370" y="5717839"/>
            <a:ext cx="2752764" cy="29623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842292" y="5717839"/>
            <a:ext cx="2962314" cy="29623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001995" y="5717839"/>
            <a:ext cx="2962314" cy="296231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298692" y="104775"/>
            <a:ext cx="8823825" cy="134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68"/>
              </a:lnSpc>
            </a:pPr>
            <a:r>
              <a:rPr lang="en-US" sz="9599" b="1" i="0" spc="-240">
                <a:solidFill>
                  <a:srgbClr val="342D29"/>
                </a:solidFill>
                <a:latin typeface="Cormorant Garamond Bold"/>
              </a:rPr>
              <a:t>TEAM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401202" y="4266269"/>
            <a:ext cx="5609697" cy="4560406"/>
            <a:chOff x="0" y="0"/>
            <a:chExt cx="7479596" cy="608054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81546"/>
              <a:ext cx="7479596" cy="1263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1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Project Manager</a:t>
              </a:r>
            </a:p>
            <a:p>
              <a:pPr algn="ctr">
                <a:lnSpc>
                  <a:spcPts val="3911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| Social media |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7479596" cy="61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0" i="0" spc="251">
                  <a:solidFill>
                    <a:srgbClr val="342D29"/>
                  </a:solidFill>
                  <a:latin typeface="Assistant Regular"/>
                </a:rPr>
                <a:t> ALISE GROTA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43643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563304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441603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661264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97469" y="4341612"/>
            <a:ext cx="5609697" cy="4485063"/>
            <a:chOff x="0" y="0"/>
            <a:chExt cx="7479596" cy="598008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38696"/>
              <a:ext cx="7479596" cy="110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Project Manager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| Content management |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7479596" cy="61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252">
                  <a:solidFill>
                    <a:srgbClr val="342D29"/>
                  </a:solidFill>
                  <a:latin typeface="Assistant Regular"/>
                </a:rPr>
                <a:t> EDUARDS TAURENS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24318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462846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34114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4560807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518601" y="4303940"/>
            <a:ext cx="5609697" cy="4485063"/>
            <a:chOff x="0" y="0"/>
            <a:chExt cx="7479596" cy="598008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38696"/>
              <a:ext cx="7479596" cy="110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Communication Manager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| Customers and communication |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7479596" cy="61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252">
                  <a:solidFill>
                    <a:srgbClr val="342D29"/>
                  </a:solidFill>
                  <a:latin typeface="Assistant Regular"/>
                </a:rPr>
                <a:t>ANETE GRAŽULE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24318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462846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534114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560807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804606" y="4266269"/>
            <a:ext cx="5609697" cy="4485063"/>
            <a:chOff x="0" y="0"/>
            <a:chExt cx="7479596" cy="5980084"/>
          </a:xfrm>
        </p:grpSpPr>
        <p:sp>
          <p:nvSpPr>
            <p:cNvPr id="33" name="TextBox 33"/>
            <p:cNvSpPr txBox="1"/>
            <p:nvPr/>
          </p:nvSpPr>
          <p:spPr>
            <a:xfrm>
              <a:off x="0" y="638696"/>
              <a:ext cx="7479596" cy="110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Communication Manager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| Customers and communication |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7479596" cy="61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252">
                  <a:solidFill>
                    <a:srgbClr val="342D29"/>
                  </a:solidFill>
                  <a:latin typeface="Assistant Regular"/>
                </a:rPr>
                <a:t> DĀVIS ŽILDE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324318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462846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34114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4560807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-401202" y="8680153"/>
            <a:ext cx="5609697" cy="4485063"/>
            <a:chOff x="0" y="0"/>
            <a:chExt cx="7479596" cy="5980084"/>
          </a:xfrm>
        </p:grpSpPr>
        <p:sp>
          <p:nvSpPr>
            <p:cNvPr id="40" name="TextBox 40"/>
            <p:cNvSpPr txBox="1"/>
            <p:nvPr/>
          </p:nvSpPr>
          <p:spPr>
            <a:xfrm>
              <a:off x="0" y="638696"/>
              <a:ext cx="7479596" cy="110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Project Team Member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| Design and User Experience |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7479596" cy="61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252">
                  <a:solidFill>
                    <a:srgbClr val="342D29"/>
                  </a:solidFill>
                  <a:latin typeface="Assistant Regular"/>
                </a:rPr>
                <a:t> LĪVA LIEPIŅA 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324318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2462846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534114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4560807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097469" y="8751332"/>
            <a:ext cx="5609697" cy="4485063"/>
            <a:chOff x="0" y="0"/>
            <a:chExt cx="7479596" cy="5980084"/>
          </a:xfrm>
        </p:grpSpPr>
        <p:sp>
          <p:nvSpPr>
            <p:cNvPr id="47" name="TextBox 47"/>
            <p:cNvSpPr txBox="1"/>
            <p:nvPr/>
          </p:nvSpPr>
          <p:spPr>
            <a:xfrm>
              <a:off x="0" y="638696"/>
              <a:ext cx="7479596" cy="110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Video editor, content creator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|  Video editing, Software |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7479596" cy="61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252">
                  <a:solidFill>
                    <a:srgbClr val="342D29"/>
                  </a:solidFill>
                  <a:latin typeface="Assistant Regular"/>
                </a:rPr>
                <a:t>MATĪSS RUTKS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324318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2462846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534114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4560807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518601" y="8680153"/>
            <a:ext cx="5609697" cy="4485063"/>
            <a:chOff x="0" y="0"/>
            <a:chExt cx="7479596" cy="5980084"/>
          </a:xfrm>
        </p:grpSpPr>
        <p:sp>
          <p:nvSpPr>
            <p:cNvPr id="54" name="TextBox 54"/>
            <p:cNvSpPr txBox="1"/>
            <p:nvPr/>
          </p:nvSpPr>
          <p:spPr>
            <a:xfrm>
              <a:off x="0" y="638696"/>
              <a:ext cx="7479596" cy="110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Project Team Member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| Design and User experience |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57150"/>
              <a:ext cx="7479596" cy="61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252">
                  <a:solidFill>
                    <a:srgbClr val="342D29"/>
                  </a:solidFill>
                  <a:latin typeface="Assistant Regular"/>
                </a:rPr>
                <a:t> SIGITA PUNDURE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324318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2462846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534114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4560807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2804606" y="8680153"/>
            <a:ext cx="5609697" cy="4485063"/>
            <a:chOff x="0" y="0"/>
            <a:chExt cx="7479596" cy="5980084"/>
          </a:xfrm>
        </p:grpSpPr>
        <p:sp>
          <p:nvSpPr>
            <p:cNvPr id="61" name="TextBox 61"/>
            <p:cNvSpPr txBox="1"/>
            <p:nvPr/>
          </p:nvSpPr>
          <p:spPr>
            <a:xfrm>
              <a:off x="0" y="638696"/>
              <a:ext cx="7479596" cy="1105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Video creator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0" i="0">
                  <a:solidFill>
                    <a:srgbClr val="342D29"/>
                  </a:solidFill>
                  <a:latin typeface="Assistant Regular"/>
                </a:rPr>
                <a:t>| Video edting, Software |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57150"/>
              <a:ext cx="7479596" cy="61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252">
                  <a:solidFill>
                    <a:srgbClr val="342D29"/>
                  </a:solidFill>
                  <a:latin typeface="Assistant Regular"/>
                </a:rPr>
                <a:t> MATHIEU LUCAS 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324318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2462846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5341146"/>
              <a:ext cx="7479596" cy="638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8"/>
                </a:lnSpc>
              </a:pPr>
              <a:endParaRPr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4560807"/>
              <a:ext cx="7479596" cy="71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99848" y="0"/>
            <a:ext cx="4238146" cy="11391900"/>
          </a:xfrm>
          <a:prstGeom prst="rect">
            <a:avLst/>
          </a:prstGeom>
          <a:solidFill>
            <a:srgbClr val="D4C0AB"/>
          </a:solidFill>
        </p:spPr>
      </p:sp>
      <p:sp>
        <p:nvSpPr>
          <p:cNvPr id="3" name="TextBox 3"/>
          <p:cNvSpPr txBox="1"/>
          <p:nvPr/>
        </p:nvSpPr>
        <p:spPr>
          <a:xfrm>
            <a:off x="10706408" y="1123950"/>
            <a:ext cx="6552892" cy="12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80"/>
              </a:lnSpc>
            </a:pPr>
            <a:r>
              <a:rPr lang="en-US" sz="8800" b="0" i="0">
                <a:solidFill>
                  <a:srgbClr val="342D29"/>
                </a:solidFill>
                <a:latin typeface="Cormorant Garamond Bold"/>
              </a:rPr>
              <a:t>Get in touch!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381435" y="4859223"/>
            <a:ext cx="5877865" cy="2750388"/>
            <a:chOff x="0" y="0"/>
            <a:chExt cx="7837153" cy="3667185"/>
          </a:xfrm>
        </p:grpSpPr>
        <p:sp>
          <p:nvSpPr>
            <p:cNvPr id="5" name="TextBox 5"/>
            <p:cNvSpPr txBox="1"/>
            <p:nvPr/>
          </p:nvSpPr>
          <p:spPr>
            <a:xfrm>
              <a:off x="0" y="750968"/>
              <a:ext cx="783715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0" i="0">
                  <a:solidFill>
                    <a:srgbClr val="342D29"/>
                  </a:solidFill>
                  <a:latin typeface="Assistant Regular"/>
                </a:rPr>
                <a:t>+ 37125144040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783715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PHONE NUMMBER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90910"/>
              <a:ext cx="783715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0" i="0">
                  <a:solidFill>
                    <a:srgbClr val="342D29"/>
                  </a:solidFill>
                  <a:latin typeface="Assistant Regular"/>
                </a:rPr>
                <a:t>bauskalive@gmail.com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73267"/>
              <a:ext cx="783715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EMAIL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176704" y="6599111"/>
            <a:ext cx="32971" cy="1905000"/>
          </a:xfrm>
          <a:prstGeom prst="rect">
            <a:avLst/>
          </a:prstGeom>
          <a:solidFill>
            <a:srgbClr val="342D29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1684" y="4721848"/>
            <a:ext cx="6610007" cy="46738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22368" t="934"/>
          <a:stretch>
            <a:fillRect/>
          </a:stretch>
        </p:blipFill>
        <p:spPr>
          <a:xfrm>
            <a:off x="9887642" y="2211260"/>
            <a:ext cx="9589178" cy="815267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887642" y="2211260"/>
            <a:ext cx="6228658" cy="8075740"/>
          </a:xfrm>
          <a:prstGeom prst="rect">
            <a:avLst/>
          </a:prstGeom>
          <a:solidFill>
            <a:srgbClr val="D4C0AB"/>
          </a:solidFill>
        </p:spPr>
      </p:sp>
      <p:sp>
        <p:nvSpPr>
          <p:cNvPr id="4" name="AutoShape 4"/>
          <p:cNvSpPr/>
          <p:nvPr/>
        </p:nvSpPr>
        <p:spPr>
          <a:xfrm>
            <a:off x="9144000" y="1179513"/>
            <a:ext cx="6972300" cy="30162"/>
          </a:xfrm>
          <a:prstGeom prst="rect">
            <a:avLst/>
          </a:prstGeom>
          <a:solidFill>
            <a:srgbClr val="342D29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9000"/>
          </a:blip>
          <a:srcRect l="2455" r="16736"/>
          <a:stretch>
            <a:fillRect/>
          </a:stretch>
        </p:blipFill>
        <p:spPr>
          <a:xfrm>
            <a:off x="-619259" y="-196453"/>
            <a:ext cx="10506902" cy="8654653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2187036" y="0"/>
            <a:ext cx="6228658" cy="8458200"/>
          </a:xfrm>
          <a:prstGeom prst="rect">
            <a:avLst/>
          </a:prstGeom>
          <a:solidFill>
            <a:srgbClr val="D4C0AB"/>
          </a:solidFill>
        </p:spPr>
      </p:sp>
      <p:sp>
        <p:nvSpPr>
          <p:cNvPr id="7" name="AutoShape 7"/>
          <p:cNvSpPr/>
          <p:nvPr/>
        </p:nvSpPr>
        <p:spPr>
          <a:xfrm>
            <a:off x="6734521" y="9315450"/>
            <a:ext cx="2409479" cy="123825"/>
          </a:xfrm>
          <a:prstGeom prst="rect">
            <a:avLst/>
          </a:prstGeom>
          <a:solidFill>
            <a:srgbClr val="342D29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92195" y="5734780"/>
            <a:ext cx="2723420" cy="272342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532926" y="2118122"/>
            <a:ext cx="4938091" cy="6050756"/>
            <a:chOff x="0" y="0"/>
            <a:chExt cx="6584121" cy="80676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515447"/>
              <a:ext cx="6584121" cy="5552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MULTIPLE SHORT VIDEO COMMERCIALS;</a:t>
              </a:r>
            </a:p>
            <a:p>
              <a:pPr>
                <a:lnSpc>
                  <a:spcPts val="4759"/>
                </a:lnSpc>
              </a:pPr>
              <a:endParaRPr lang="en-US" sz="3400" b="0" i="0" spc="306">
                <a:solidFill>
                  <a:srgbClr val="342D29"/>
                </a:solidFill>
                <a:latin typeface="Assistant Regular"/>
              </a:endParaRPr>
            </a:p>
            <a:p>
              <a:pPr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THUS REFLECTING THE DIVERSITY OF BAUSKA OFFERINGS</a:t>
              </a:r>
            </a:p>
            <a:p>
              <a:pPr>
                <a:lnSpc>
                  <a:spcPts val="4759"/>
                </a:lnSpc>
              </a:pPr>
              <a:endParaRPr lang="en-US" sz="3400" b="0" i="0" spc="306">
                <a:solidFill>
                  <a:srgbClr val="342D29"/>
                </a:solidFill>
                <a:latin typeface="Assistant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0"/>
              <a:ext cx="6584121" cy="1679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80"/>
                </a:lnSpc>
              </a:pPr>
              <a:r>
                <a:rPr lang="en-US" sz="8800" b="0" i="0">
                  <a:solidFill>
                    <a:srgbClr val="342D29"/>
                  </a:solidFill>
                  <a:latin typeface="Cormorant Garamond Bold"/>
                </a:rPr>
                <a:t>Now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98969" y="567928"/>
            <a:ext cx="5204791" cy="4250531"/>
            <a:chOff x="0" y="0"/>
            <a:chExt cx="6939721" cy="566737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515447"/>
              <a:ext cx="6939721" cy="315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ONE LONG COMMERCIAL FOR BAUSKA ABOUT ITS BUSINESSES AND PLACES TO SEE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250"/>
              <a:ext cx="6939721" cy="1679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80"/>
                </a:lnSpc>
              </a:pPr>
              <a:r>
                <a:rPr lang="en-US" sz="8800" b="0" i="0">
                  <a:solidFill>
                    <a:srgbClr val="342D29"/>
                  </a:solidFill>
                  <a:latin typeface="Cormorant Garamond Bold"/>
                </a:rPr>
                <a:t>Initial idea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5294" y="8458200"/>
            <a:ext cx="1215263" cy="121526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14887" y="8458200"/>
            <a:ext cx="1215263" cy="121526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01971" y="8458200"/>
            <a:ext cx="1215263" cy="12152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81200" y="9229725"/>
            <a:ext cx="6324600" cy="28575"/>
          </a:xfrm>
          <a:prstGeom prst="rect">
            <a:avLst/>
          </a:prstGeom>
          <a:solidFill>
            <a:srgbClr val="342D2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83465">
            <a:off x="6973228" y="1449106"/>
            <a:ext cx="2665144" cy="12405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67061">
            <a:off x="6965265" y="5422999"/>
            <a:ext cx="2665144" cy="12405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470697">
            <a:off x="12332453" y="3938304"/>
            <a:ext cx="2226973" cy="420989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80523" y="636921"/>
            <a:ext cx="2735826" cy="27358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34626" y="4342838"/>
            <a:ext cx="3649765" cy="303450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483328" y="867164"/>
            <a:ext cx="5862166" cy="6951349"/>
            <a:chOff x="0" y="0"/>
            <a:chExt cx="7816221" cy="9268466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7816221" cy="179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4200" b="1" i="0" spc="252">
                  <a:solidFill>
                    <a:srgbClr val="342D29"/>
                  </a:solidFill>
                  <a:latin typeface="Assistant Regular"/>
                </a:rPr>
                <a:t>INITIAL VISIT IN AUGUST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25410"/>
              <a:ext cx="7816221" cy="1472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0" i="0">
                  <a:solidFill>
                    <a:srgbClr val="342D29"/>
                  </a:solidFill>
                  <a:latin typeface="Assistant Regular"/>
                </a:rPr>
                <a:t>the lack of  any visualizations of the city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532179"/>
              <a:ext cx="7816221" cy="179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4200" b="1" i="0" spc="252">
                  <a:solidFill>
                    <a:srgbClr val="342D29"/>
                  </a:solidFill>
                  <a:latin typeface="Assistant Regular"/>
                </a:rPr>
                <a:t>MEETINGS WITH MUNICIPALITY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795689"/>
              <a:ext cx="7816221" cy="1472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0" i="0">
                  <a:solidFill>
                    <a:srgbClr val="342D29"/>
                  </a:solidFill>
                  <a:latin typeface="Assistant Regular"/>
                </a:rPr>
                <a:t>decision to adapt by creating fall/winter season videos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14500" y="5493385"/>
            <a:ext cx="16878300" cy="5257800"/>
          </a:xfrm>
          <a:prstGeom prst="rect">
            <a:avLst/>
          </a:prstGeom>
          <a:solidFill>
            <a:srgbClr val="D4C0AB"/>
          </a:solidFill>
        </p:spPr>
      </p:sp>
      <p:sp>
        <p:nvSpPr>
          <p:cNvPr id="3" name="AutoShape 3"/>
          <p:cNvSpPr/>
          <p:nvPr/>
        </p:nvSpPr>
        <p:spPr>
          <a:xfrm>
            <a:off x="-1714500" y="5455285"/>
            <a:ext cx="16878300" cy="38100"/>
          </a:xfrm>
          <a:prstGeom prst="rect">
            <a:avLst/>
          </a:prstGeom>
          <a:solidFill>
            <a:srgbClr val="342D29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207635"/>
            <a:ext cx="571500" cy="5715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42D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3854" y="5207635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42D2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796067" y="5143500"/>
            <a:ext cx="635635" cy="63563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42D2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84000"/>
          </a:blip>
          <a:srcRect l="40295" r="40295"/>
          <a:stretch>
            <a:fillRect/>
          </a:stretch>
        </p:blipFill>
        <p:spPr>
          <a:xfrm>
            <a:off x="15156056" y="0"/>
            <a:ext cx="3131944" cy="1075118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2588198"/>
            <a:ext cx="11813307" cy="123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en-US" sz="8800" b="0" i="0">
                <a:solidFill>
                  <a:srgbClr val="342D29"/>
                </a:solidFill>
                <a:latin typeface="Cormorant Garamond Bold"/>
              </a:rPr>
              <a:t>Testing our solution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26923" y="6375072"/>
            <a:ext cx="3972865" cy="3207484"/>
            <a:chOff x="0" y="0"/>
            <a:chExt cx="5297153" cy="427664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297153" cy="315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FEEDBACK ON OUR VIDEOS AND FROM BUSINESSES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666622"/>
              <a:ext cx="5297153" cy="61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60522" y="6375072"/>
            <a:ext cx="4083478" cy="3807559"/>
            <a:chOff x="0" y="0"/>
            <a:chExt cx="5444637" cy="507674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5444637" cy="3952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STATISTICS OF THE PAGE AND THE VIDEO THROUGH THE SOCIAL MEDIA PLATFORMS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466722"/>
              <a:ext cx="5444637" cy="61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45270" y="6375072"/>
            <a:ext cx="3972865" cy="3207484"/>
            <a:chOff x="0" y="0"/>
            <a:chExt cx="5297153" cy="427664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5297153" cy="315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GOOGLE ANALYTICS TO SEE THE CONVERSION RATE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666622"/>
              <a:ext cx="5297153" cy="61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086269" cy="5183042"/>
          </a:xfrm>
          <a:prstGeom prst="rect">
            <a:avLst/>
          </a:prstGeom>
          <a:solidFill>
            <a:srgbClr val="D4C0AB">
              <a:alpha val="40000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5048169" y="0"/>
            <a:ext cx="5086269" cy="5183042"/>
          </a:xfrm>
          <a:prstGeom prst="rect">
            <a:avLst/>
          </a:prstGeom>
          <a:solidFill>
            <a:srgbClr val="D4C0AB"/>
          </a:solidFill>
        </p:spPr>
      </p:sp>
      <p:sp>
        <p:nvSpPr>
          <p:cNvPr id="4" name="AutoShape 4"/>
          <p:cNvSpPr/>
          <p:nvPr/>
        </p:nvSpPr>
        <p:spPr>
          <a:xfrm>
            <a:off x="2389160" y="9486900"/>
            <a:ext cx="5802502" cy="30163"/>
          </a:xfrm>
          <a:prstGeom prst="rect">
            <a:avLst/>
          </a:prstGeom>
          <a:solidFill>
            <a:srgbClr val="342D29"/>
          </a:solidFill>
        </p:spPr>
      </p:sp>
      <p:sp>
        <p:nvSpPr>
          <p:cNvPr id="5" name="AutoShape 5"/>
          <p:cNvSpPr/>
          <p:nvPr/>
        </p:nvSpPr>
        <p:spPr>
          <a:xfrm>
            <a:off x="8191662" y="5143500"/>
            <a:ext cx="5086269" cy="5183042"/>
          </a:xfrm>
          <a:prstGeom prst="rect">
            <a:avLst/>
          </a:prstGeom>
          <a:solidFill>
            <a:srgbClr val="D4C0AB">
              <a:alpha val="4000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13277931" y="5183042"/>
            <a:ext cx="5048169" cy="5143500"/>
          </a:xfrm>
          <a:prstGeom prst="rect">
            <a:avLst/>
          </a:prstGeom>
          <a:solidFill>
            <a:srgbClr val="D4C0AB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52463" t="26591" r="22110" b="9259"/>
          <a:stretch>
            <a:fillRect/>
          </a:stretch>
        </p:blipFill>
        <p:spPr>
          <a:xfrm>
            <a:off x="10134438" y="-96192"/>
            <a:ext cx="3143493" cy="52792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0038" y="6639425"/>
            <a:ext cx="6439424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i="0" spc="64">
                <a:solidFill>
                  <a:srgbClr val="342D29"/>
                </a:solidFill>
                <a:latin typeface="Assistant Bold"/>
              </a:rPr>
              <a:t>INITIAL KEY STAKEHOLDERS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56702" y="1429250"/>
            <a:ext cx="3972865" cy="2324542"/>
            <a:chOff x="0" y="0"/>
            <a:chExt cx="5297153" cy="309938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297153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COMMUNITY OF BAUSKA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41666"/>
              <a:ext cx="5297153" cy="1257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>
                  <a:solidFill>
                    <a:srgbClr val="342D29"/>
                  </a:solidFill>
                  <a:latin typeface="Assistant Regular"/>
                </a:rPr>
                <a:t>Having not enough tourists come toBauska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48364" y="6329863"/>
            <a:ext cx="3972865" cy="2810317"/>
            <a:chOff x="0" y="0"/>
            <a:chExt cx="5297153" cy="374708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5297153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FUTURE VISITORS OF BAUSKA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41666"/>
              <a:ext cx="5297153" cy="190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>
                  <a:solidFill>
                    <a:srgbClr val="342D29"/>
                  </a:solidFill>
                  <a:latin typeface="Assistant Regular"/>
                </a:rPr>
                <a:t>Not knowing tourist attraction inBauska’s municipality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604871" y="1429250"/>
            <a:ext cx="3972865" cy="1838767"/>
            <a:chOff x="0" y="0"/>
            <a:chExt cx="5297153" cy="245168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5297153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PROJECT MANAGERS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41666"/>
              <a:ext cx="5297153" cy="61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>
                  <a:solidFill>
                    <a:srgbClr val="342D29"/>
                  </a:solidFill>
                  <a:latin typeface="Assistant Regular"/>
                </a:rPr>
                <a:t>Managing the team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96533" y="6629900"/>
            <a:ext cx="3972865" cy="2210242"/>
            <a:chOff x="0" y="0"/>
            <a:chExt cx="5297153" cy="294698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529715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PROJECT TEAM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41566"/>
              <a:ext cx="5297153" cy="190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>
                  <a:solidFill>
                    <a:srgbClr val="342D29"/>
                  </a:solidFill>
                  <a:latin typeface="Assistant Regular"/>
                </a:rPr>
                <a:t>working to together and managing their time accordingly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815583" y="1731510"/>
            <a:ext cx="3972865" cy="1724467"/>
            <a:chOff x="0" y="0"/>
            <a:chExt cx="5297153" cy="229928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66675"/>
              <a:ext cx="529715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MEDIA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41566"/>
              <a:ext cx="5297153" cy="1257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>
                  <a:solidFill>
                    <a:srgbClr val="342D29"/>
                  </a:solidFill>
                  <a:latin typeface="Assistant Regular"/>
                </a:rPr>
                <a:t>Not enough presentable information on Bauska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19200" y="2453057"/>
            <a:ext cx="17251964" cy="7833943"/>
          </a:xfrm>
          <a:prstGeom prst="rect">
            <a:avLst/>
          </a:prstGeom>
          <a:solidFill>
            <a:srgbClr val="F2EFE5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5086967"/>
            <a:ext cx="15389944" cy="4171333"/>
            <a:chOff x="0" y="0"/>
            <a:chExt cx="20519925" cy="5561777"/>
          </a:xfrm>
        </p:grpSpPr>
        <p:sp>
          <p:nvSpPr>
            <p:cNvPr id="4" name="TextBox 4"/>
            <p:cNvSpPr txBox="1"/>
            <p:nvPr/>
          </p:nvSpPr>
          <p:spPr>
            <a:xfrm>
              <a:off x="0" y="371475"/>
              <a:ext cx="20519925" cy="3684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00"/>
                </a:lnSpc>
              </a:pPr>
              <a:r>
                <a:rPr lang="en-US" sz="20000" b="0" i="0" spc="-400">
                  <a:solidFill>
                    <a:srgbClr val="342D29"/>
                  </a:solidFill>
                  <a:latin typeface="Cormorant Garamond Bold"/>
                </a:rPr>
                <a:t>264 page  likes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10148"/>
              <a:ext cx="2051992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0" spc="306">
                  <a:solidFill>
                    <a:srgbClr val="342D29"/>
                  </a:solidFill>
                  <a:latin typeface="Assistant Regular"/>
                </a:rPr>
                <a:t>FACEBOOK PAGE 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6891222" y="2925825"/>
            <a:ext cx="124735" cy="1905000"/>
          </a:xfrm>
          <a:prstGeom prst="rect">
            <a:avLst/>
          </a:prstGeom>
          <a:solidFill>
            <a:srgbClr val="342D29"/>
          </a:solidFill>
        </p:spPr>
      </p:sp>
      <p:sp>
        <p:nvSpPr>
          <p:cNvPr id="7" name="AutoShape 7"/>
          <p:cNvSpPr/>
          <p:nvPr/>
        </p:nvSpPr>
        <p:spPr>
          <a:xfrm>
            <a:off x="8422842" y="1028700"/>
            <a:ext cx="7609922" cy="24669"/>
          </a:xfrm>
          <a:prstGeom prst="rect">
            <a:avLst/>
          </a:prstGeom>
          <a:solidFill>
            <a:srgbClr val="342D29"/>
          </a:solid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3655808"/>
            <a:ext cx="10130614" cy="6099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9600" y="646013"/>
            <a:ext cx="9454158" cy="66673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01426" y="257175"/>
            <a:ext cx="10085148" cy="9772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43200" y="152156"/>
            <a:ext cx="12235881" cy="99826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299</Words>
  <Application>Microsoft Macintosh PowerPoint</Application>
  <PresentationFormat>Custom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Arial</vt:lpstr>
      <vt:lpstr>Assistant Regular</vt:lpstr>
      <vt:lpstr>Assistant Bold</vt:lpstr>
      <vt:lpstr>Cormorant Garamond Bold</vt:lpstr>
      <vt:lpstr>Open Sans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bauska live</dc:title>
  <cp:lastModifiedBy>Microsoft Office User</cp:lastModifiedBy>
  <cp:revision>2</cp:revision>
  <dcterms:created xsi:type="dcterms:W3CDTF">2006-08-16T00:00:00Z</dcterms:created>
  <dcterms:modified xsi:type="dcterms:W3CDTF">2019-12-11T10:23:33Z</dcterms:modified>
  <dc:identifier>DADtmDahAvU</dc:identifier>
</cp:coreProperties>
</file>